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9"/>
  </p:notesMasterIdLst>
  <p:sldIdLst>
    <p:sldId id="257" r:id="rId2"/>
    <p:sldId id="503" r:id="rId3"/>
    <p:sldId id="505" r:id="rId4"/>
    <p:sldId id="504" r:id="rId5"/>
    <p:sldId id="506" r:id="rId6"/>
    <p:sldId id="262" r:id="rId7"/>
    <p:sldId id="509" r:id="rId8"/>
    <p:sldId id="510" r:id="rId9"/>
    <p:sldId id="507" r:id="rId10"/>
    <p:sldId id="502" r:id="rId11"/>
    <p:sldId id="454" r:id="rId12"/>
    <p:sldId id="508" r:id="rId13"/>
    <p:sldId id="463" r:id="rId14"/>
    <p:sldId id="467" r:id="rId15"/>
    <p:sldId id="470" r:id="rId16"/>
    <p:sldId id="479" r:id="rId17"/>
    <p:sldId id="468" r:id="rId18"/>
    <p:sldId id="500" r:id="rId19"/>
    <p:sldId id="466" r:id="rId20"/>
    <p:sldId id="498" r:id="rId21"/>
    <p:sldId id="499" r:id="rId22"/>
    <p:sldId id="476" r:id="rId23"/>
    <p:sldId id="473" r:id="rId24"/>
    <p:sldId id="496" r:id="rId25"/>
    <p:sldId id="495" r:id="rId26"/>
    <p:sldId id="465" r:id="rId27"/>
    <p:sldId id="480" r:id="rId28"/>
    <p:sldId id="485" r:id="rId29"/>
    <p:sldId id="490" r:id="rId30"/>
    <p:sldId id="511" r:id="rId31"/>
    <p:sldId id="512" r:id="rId32"/>
    <p:sldId id="513" r:id="rId33"/>
    <p:sldId id="514" r:id="rId34"/>
    <p:sldId id="515" r:id="rId35"/>
    <p:sldId id="516" r:id="rId36"/>
    <p:sldId id="517" r:id="rId37"/>
    <p:sldId id="50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20061-D252-4364-9C25-D1B3D7608CED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033D0-008E-442D-BB29-9FB1E17E0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18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71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85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3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119B3C-5A01-83FC-657D-71AF7290CAA8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DC26-DD51-2099-9417-853AA0A1CE17}"/>
              </a:ext>
            </a:extLst>
          </p:cNvPr>
          <p:cNvGrpSpPr/>
          <p:nvPr userDrawn="1"/>
        </p:nvGrpSpPr>
        <p:grpSpPr>
          <a:xfrm>
            <a:off x="10937335" y="0"/>
            <a:ext cx="1254664" cy="710836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46337DB0-0C5D-D4B5-CE72-839198AA824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FCE75-987E-406E-06A9-15B22FBFAC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D3195-C74B-6A5A-9A97-6A71210A154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B096A6-C77E-1D4A-FAB1-DE9EA14475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7510F-0371-C898-2A92-E6DF29B0AB7A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0" name="Picture Placeholder 9">
              <a:extLst>
                <a:ext uri="{FF2B5EF4-FFF2-40B4-BE49-F238E27FC236}">
                  <a16:creationId xmlns:a16="http://schemas.microsoft.com/office/drawing/2014/main" id="{9F5BC149-C166-2249-81C2-02C031EF3BA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27810-20C2-4EB8-5DE7-A1AE95A7246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9011D-4B56-A46D-A2D0-E3FB239517D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8A8D0E-914E-DDF2-210E-57B3446658DD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B539315C-11B4-87E8-1811-EE79146CC4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06CF0B04-1112-ED6D-1DF7-62529EB9BA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F20A69-357F-3DD8-AB6C-F3723EF6C645}"/>
              </a:ext>
            </a:extLst>
          </p:cNvPr>
          <p:cNvGrpSpPr/>
          <p:nvPr userDrawn="1"/>
        </p:nvGrpSpPr>
        <p:grpSpPr>
          <a:xfrm>
            <a:off x="10438389" y="0"/>
            <a:ext cx="1758683" cy="905232"/>
            <a:chOff x="8632898" y="0"/>
            <a:chExt cx="3559102" cy="1910187"/>
          </a:xfrm>
        </p:grpSpPr>
        <p:sp>
          <p:nvSpPr>
            <p:cNvPr id="20" name="Picture Placeholder 9">
              <a:extLst>
                <a:ext uri="{FF2B5EF4-FFF2-40B4-BE49-F238E27FC236}">
                  <a16:creationId xmlns:a16="http://schemas.microsoft.com/office/drawing/2014/main" id="{977AD8E5-2A45-D3F5-D4BE-443B40A44D27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36F639-AF57-C461-552E-F9873802790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A8DEFB-8BEC-7A13-2D48-48E4EF67F4D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AD4832-9E70-7D12-008D-ABAD50A95FA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9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Pictur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7EFF7F5D-2C9A-72EF-367F-FEFFBCE8C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DCDB9F-C5F1-E7AC-3160-880C1F4F9382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17" name="Picture Placeholder 9">
              <a:extLst>
                <a:ext uri="{FF2B5EF4-FFF2-40B4-BE49-F238E27FC236}">
                  <a16:creationId xmlns:a16="http://schemas.microsoft.com/office/drawing/2014/main" id="{56F7CF26-32BA-1371-D840-99B6DFCEC68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08EA09-3D28-17EB-80C8-0066BB624A4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0B4E245-6909-E7FE-D16C-0E536BEC485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D6DC6C3-517B-9B76-D252-653B434342C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91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8F96C-2C8A-76BD-AB65-4E99FE71BD43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DAFF4D7F-85B7-BE02-ADED-971BAB96047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88B5C9-4B41-7D72-6716-93DA1955CF5A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EAC7A-C33F-83D4-1467-AEEF2C5D911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0C682-51CF-AAE2-728C-6A720719F9E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8BBC-D7D2-BD6B-C0E9-69437175141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4AD71175-6319-68A8-2B29-4B99704C2CA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7B2B5-1D42-909A-89FF-D36D8DF8C7E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F1478-1ACE-AA4E-6D39-A4F391447CB0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2F7A9-16B1-A7AE-57A7-1E108E67969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097857-978F-6305-7756-C0AF499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E2D341-CB0C-7DC4-541D-588FE18AD4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30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36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17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73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89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6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82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16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FBD5-5FFC-400B-B292-F2527AB00654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E06A6-35E9-41B6-ABBD-94AC71FD2D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654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-3068" y="0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254" y="792757"/>
            <a:ext cx="7164674" cy="4068492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CAFE Table RESERVATION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068" y="298580"/>
            <a:ext cx="570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 RLL-GROUP 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2B66-5C44-4DA1-8845-4B24E615F9A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Module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module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Item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table Module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Module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29F93-21BD-45A1-8A73-1E3C11FB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Components</a:t>
            </a:r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8D55525-7686-4E69-9731-C01FEB192F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45" r="7445"/>
          <a:stretch>
            <a:fillRect/>
          </a:stretch>
        </p:blipFill>
        <p:spPr>
          <a:xfrm>
            <a:off x="6489700" y="1908175"/>
            <a:ext cx="5075238" cy="39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0" b="14750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627062" y="2191005"/>
            <a:ext cx="5901059" cy="34477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Attract New Customers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Enhanced Customer Experience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Maximum Table Turnover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Improved Operational Efficiency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Century Gothic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F3B00B-0CFE-A6A2-84EA-58FA5FA5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90C2-A1CB-4A39-A6DB-C1381EBA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Cafe Table Reservation Website</a:t>
            </a:r>
            <a:endParaRPr lang="en-IN" sz="44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6E61FFE-1582-46BA-988C-359870B6140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192339" y="1755671"/>
            <a:ext cx="4781796" cy="4038808"/>
          </a:xfrm>
        </p:spPr>
      </p:pic>
    </p:spTree>
    <p:extLst>
      <p:ext uri="{BB962C8B-B14F-4D97-AF65-F5344CB8AC3E}">
        <p14:creationId xmlns:p14="http://schemas.microsoft.com/office/powerpoint/2010/main" val="7164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Login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317" y="1730709"/>
            <a:ext cx="7222429" cy="4062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4AEB2-62BB-2C04-A96D-233216F90540}"/>
              </a:ext>
            </a:extLst>
          </p:cNvPr>
          <p:cNvSpPr txBox="1"/>
          <p:nvPr/>
        </p:nvSpPr>
        <p:spPr>
          <a:xfrm>
            <a:off x="8208880" y="2122755"/>
            <a:ext cx="3111501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Admin login is to validate admin credentials.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If credentials are matched, it will redirect to Admin dashboard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+mj-lt"/>
              </a:rPr>
              <a:t>Ifwe</a:t>
            </a:r>
            <a:r>
              <a:rPr lang="en-IN" dirty="0">
                <a:latin typeface="+mj-lt"/>
              </a:rPr>
              <a:t> enter wrong credentials system will give message invalid credentials.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B1E298-7C84-83DA-DBF0-B2878A62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 Admin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6E4516-51B2-CD93-8236-A59A70FF9B71}"/>
              </a:ext>
            </a:extLst>
          </p:cNvPr>
          <p:cNvGrpSpPr/>
          <p:nvPr/>
        </p:nvGrpSpPr>
        <p:grpSpPr>
          <a:xfrm>
            <a:off x="98235" y="1821518"/>
            <a:ext cx="8003546" cy="4264650"/>
            <a:chOff x="2009954" y="1977851"/>
            <a:chExt cx="8332926" cy="42566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CC8017-CEFC-E6F1-4854-BEA2064B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9954" y="1977851"/>
              <a:ext cx="8332926" cy="4256646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7E5C910-69EC-3107-048C-372CB8F2B5DE}"/>
                </a:ext>
              </a:extLst>
            </p:cNvPr>
            <p:cNvSpPr/>
            <p:nvPr/>
          </p:nvSpPr>
          <p:spPr>
            <a:xfrm>
              <a:off x="2009954" y="4834890"/>
              <a:ext cx="1377136" cy="32004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8C7D93-CBD0-AC46-D026-5323091D3305}"/>
              </a:ext>
            </a:extLst>
          </p:cNvPr>
          <p:cNvSpPr txBox="1"/>
          <p:nvPr/>
        </p:nvSpPr>
        <p:spPr>
          <a:xfrm>
            <a:off x="8521043" y="2068070"/>
            <a:ext cx="2948941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Logout is used to sign out from the admin account and navigate back to admin login page.</a:t>
            </a:r>
            <a:endParaRPr lang="en-IN" dirty="0">
              <a:latin typeface="+mj-lt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379AA5C-CBDE-6001-A938-0273956D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Confirm Reservation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1992"/>
          <a:stretch/>
        </p:blipFill>
        <p:spPr>
          <a:xfrm>
            <a:off x="190491" y="1854218"/>
            <a:ext cx="7647223" cy="4130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76C52-6404-F8C0-E039-AA271387EE12}"/>
              </a:ext>
            </a:extLst>
          </p:cNvPr>
          <p:cNvSpPr txBox="1"/>
          <p:nvPr/>
        </p:nvSpPr>
        <p:spPr>
          <a:xfrm>
            <a:off x="8255725" y="1665045"/>
            <a:ext cx="336143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Admin Module where admin can login and Approve table request.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confirm reservation module of admin login ,we have the list of reservations made by all users.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Default status of each reservation will be pending, once approved status will be turned to confirm.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3CA625E-2357-2D75-F463-1376B9FD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Reserved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21" y="1731092"/>
            <a:ext cx="7515731" cy="422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09FAB-580F-DCEB-504A-76D4D77D1992}"/>
              </a:ext>
            </a:extLst>
          </p:cNvPr>
          <p:cNvSpPr txBox="1"/>
          <p:nvPr/>
        </p:nvSpPr>
        <p:spPr>
          <a:xfrm>
            <a:off x="8203266" y="1731092"/>
            <a:ext cx="336143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User Module where user can login and reserve a table with their appropriate date and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search tables modules of user login, we have the option to search and reserve.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Based on id, date and time it will be post and the default status will be in pending.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F3FAFD0-E7FF-FCAC-FD20-4C360290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333" y="1979703"/>
            <a:ext cx="7046970" cy="371197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6C8079E-5DFB-C839-DE6D-20F04686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71184" y="2567102"/>
            <a:ext cx="45204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 retrieves the menu item based on the provided name and deletes it.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menu item doesn't exist, it throws an exception.</a:t>
            </a:r>
          </a:p>
        </p:txBody>
      </p:sp>
    </p:spTree>
    <p:extLst>
      <p:ext uri="{BB962C8B-B14F-4D97-AF65-F5344CB8AC3E}">
        <p14:creationId xmlns:p14="http://schemas.microsoft.com/office/powerpoint/2010/main" val="39220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877" y="2148459"/>
            <a:ext cx="7416800" cy="3752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5B82-7C0E-EB09-48EE-264275B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E8520-4BA4-2A6A-8283-14944EEDCDEA}"/>
              </a:ext>
            </a:extLst>
          </p:cNvPr>
          <p:cNvSpPr txBox="1"/>
          <p:nvPr/>
        </p:nvSpPr>
        <p:spPr>
          <a:xfrm>
            <a:off x="8051903" y="2304861"/>
            <a:ext cx="373888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Only admin has the authority to add the table.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system supports to add the table type(AC &amp; Non AC).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Customer can able to search for the table required.</a:t>
            </a:r>
          </a:p>
        </p:txBody>
      </p:sp>
    </p:spTree>
    <p:extLst>
      <p:ext uri="{BB962C8B-B14F-4D97-AF65-F5344CB8AC3E}">
        <p14:creationId xmlns:p14="http://schemas.microsoft.com/office/powerpoint/2010/main" val="2291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3" y="658950"/>
            <a:ext cx="9382095" cy="753467"/>
          </a:xfrm>
        </p:spPr>
        <p:txBody>
          <a:bodyPr/>
          <a:lstStyle/>
          <a:p>
            <a:r>
              <a:rPr lang="en-GB" dirty="0"/>
              <a:t>Update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r="4883"/>
          <a:stretch/>
        </p:blipFill>
        <p:spPr>
          <a:xfrm>
            <a:off x="157306" y="1599254"/>
            <a:ext cx="7378736" cy="459979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B5C1A96-4327-E211-BE8A-3D389FB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36042" y="2329491"/>
            <a:ext cx="4431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Form includes fields for Name, Price, Description, and Status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Bootstrap for styling and Angular for form handling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retrieves the menu details based on the provided name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page displays a success message alert when the form is successfully submitted.</a:t>
            </a:r>
          </a:p>
        </p:txBody>
      </p:sp>
    </p:spTree>
    <p:extLst>
      <p:ext uri="{BB962C8B-B14F-4D97-AF65-F5344CB8AC3E}">
        <p14:creationId xmlns:p14="http://schemas.microsoft.com/office/powerpoint/2010/main" val="16123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0743-4DAB-4A42-B1B5-9F90B1FE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B35E32-E128-42D6-B20C-88C3474A8C43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87444843"/>
              </p:ext>
            </p:extLst>
          </p:nvPr>
        </p:nvGraphicFramePr>
        <p:xfrm>
          <a:off x="669214" y="2265363"/>
          <a:ext cx="9720072" cy="2956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3075">
                  <a:extLst>
                    <a:ext uri="{9D8B030D-6E8A-4147-A177-3AD203B41FA5}">
                      <a16:colId xmlns:a16="http://schemas.microsoft.com/office/drawing/2014/main" val="1236559582"/>
                    </a:ext>
                  </a:extLst>
                </a:gridCol>
                <a:gridCol w="5556871">
                  <a:extLst>
                    <a:ext uri="{9D8B030D-6E8A-4147-A177-3AD203B41FA5}">
                      <a16:colId xmlns:a16="http://schemas.microsoft.com/office/drawing/2014/main" val="2933206351"/>
                    </a:ext>
                  </a:extLst>
                </a:gridCol>
                <a:gridCol w="2350126">
                  <a:extLst>
                    <a:ext uri="{9D8B030D-6E8A-4147-A177-3AD203B41FA5}">
                      <a16:colId xmlns:a16="http://schemas.microsoft.com/office/drawing/2014/main" val="1499055590"/>
                    </a:ext>
                  </a:extLst>
                </a:gridCol>
              </a:tblGrid>
              <a:tr h="286523">
                <a:tc>
                  <a:txBody>
                    <a:bodyPr/>
                    <a:lstStyle/>
                    <a:p>
                      <a:r>
                        <a:rPr lang="en-IN" sz="2000" dirty="0"/>
                        <a:t>      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20642"/>
                  </a:ext>
                </a:extLst>
              </a:tr>
              <a:tr h="268156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2582583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Aruna </a:t>
                      </a:r>
                      <a:r>
                        <a:rPr lang="en-IN" sz="1800" kern="1200">
                          <a:effectLst/>
                        </a:rPr>
                        <a:t>Ramanan </a:t>
                      </a:r>
                      <a:r>
                        <a:rPr lang="en-IN" sz="1800" kern="1200" dirty="0">
                          <a:effectLst/>
                        </a:rPr>
                        <a:t>P</a:t>
                      </a:r>
                      <a:r>
                        <a:rPr lang="en-IN" sz="1800" kern="1200">
                          <a:effectLst/>
                        </a:rPr>
                        <a:t> </a:t>
                      </a:r>
                      <a:r>
                        <a:rPr lang="en-IN" sz="1800" kern="1200" dirty="0">
                          <a:effectLst/>
                        </a:rPr>
                        <a:t>(Team Lead)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416629"/>
                  </a:ext>
                </a:extLst>
              </a:tr>
              <a:tr h="268156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2584457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Anurag Pandit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922452"/>
                  </a:ext>
                </a:extLst>
              </a:tr>
              <a:tr h="269393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2582657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Ankit Kumar Bhaskar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664849"/>
                  </a:ext>
                </a:extLst>
              </a:tr>
              <a:tr h="269393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2583634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 Ashish Yadav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279531"/>
                  </a:ext>
                </a:extLst>
              </a:tr>
              <a:tr h="268156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2583551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</a:t>
                      </a:r>
                      <a:r>
                        <a:rPr lang="en-IN" sz="1800" kern="1200" dirty="0" err="1">
                          <a:effectLst/>
                        </a:rPr>
                        <a:t>Chainpur</a:t>
                      </a:r>
                      <a:r>
                        <a:rPr lang="en-IN" sz="1800" kern="1200" dirty="0">
                          <a:effectLst/>
                        </a:rPr>
                        <a:t> Ankita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52080"/>
                  </a:ext>
                </a:extLst>
              </a:tr>
              <a:tr h="268156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2583393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Daneshwari Badiger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904837"/>
                  </a:ext>
                </a:extLst>
              </a:tr>
              <a:tr h="268156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2583786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Deepika Verma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0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2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Register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54" y="1723688"/>
            <a:ext cx="7753998" cy="436162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83FE29-B5F1-6387-98D8-0B498C20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69564" y="1723688"/>
            <a:ext cx="315726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.</a:t>
            </a:r>
            <a:r>
              <a:rPr lang="en-GB" sz="1600" dirty="0">
                <a:latin typeface="+mj-lt"/>
              </a:rPr>
              <a:t>User Register refers to the process  where individuals sign up or create accounts on websites, platforms, or applications by providing necessary information such as username password mobile number</a:t>
            </a:r>
          </a:p>
          <a:p>
            <a:endParaRPr lang="en-GB" dirty="0"/>
          </a:p>
          <a:p>
            <a:r>
              <a:rPr lang="en-GB" sz="3600" dirty="0"/>
              <a:t>. </a:t>
            </a:r>
            <a:r>
              <a:rPr lang="en-GB" sz="1600" dirty="0">
                <a:latin typeface="+mj-lt"/>
              </a:rPr>
              <a:t>Registered users normally provide some sort of credentials (such as username e-mail address and password) to the system in order to prove their identity this is known as logging in.</a:t>
            </a:r>
          </a:p>
        </p:txBody>
      </p:sp>
    </p:spTree>
    <p:extLst>
      <p:ext uri="{BB962C8B-B14F-4D97-AF65-F5344CB8AC3E}">
        <p14:creationId xmlns:p14="http://schemas.microsoft.com/office/powerpoint/2010/main" val="36935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Login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63" y="1700667"/>
            <a:ext cx="6801775" cy="3825998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4F33D4D-3BD9-5066-2782-14E1903A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816" y="3244334"/>
            <a:ext cx="667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38" y="1700667"/>
            <a:ext cx="64509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600" dirty="0"/>
              <a:t>. </a:t>
            </a:r>
            <a:r>
              <a:rPr lang="en-IN" dirty="0"/>
              <a:t>       </a:t>
            </a:r>
            <a:r>
              <a:rPr lang="en-IN" sz="1600" dirty="0"/>
              <a:t>User login is essential for securing</a:t>
            </a:r>
          </a:p>
          <a:p>
            <a:r>
              <a:rPr lang="en-IN" sz="1600" dirty="0"/>
              <a:t>       User accounts and ensuring that only authorized</a:t>
            </a:r>
          </a:p>
          <a:p>
            <a:r>
              <a:rPr lang="en-US" sz="1600" dirty="0"/>
              <a:t>       Individuals can access specific resources or </a:t>
            </a:r>
          </a:p>
          <a:p>
            <a:r>
              <a:rPr lang="en-US" sz="1600" dirty="0"/>
              <a:t>      information</a:t>
            </a:r>
          </a:p>
          <a:p>
            <a:endParaRPr lang="en-US" sz="1600" dirty="0"/>
          </a:p>
          <a:p>
            <a:r>
              <a:rPr lang="en-US" sz="3600" dirty="0"/>
              <a:t>. </a:t>
            </a:r>
            <a:r>
              <a:rPr lang="en-US" sz="1600" dirty="0"/>
              <a:t>User login means a login and password that allows </a:t>
            </a:r>
          </a:p>
          <a:p>
            <a:r>
              <a:rPr lang="en-US" sz="1600" dirty="0"/>
              <a:t>    access To the service</a:t>
            </a:r>
            <a:endParaRPr lang="en-IN" sz="1600" dirty="0"/>
          </a:p>
          <a:p>
            <a:r>
              <a:rPr lang="en-IN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9931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3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Tables And Book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548" y="2018220"/>
            <a:ext cx="7796275" cy="392320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C4C72EB-1B3C-ACA4-40A9-EBF0E771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6922" y="1990252"/>
            <a:ext cx="3568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Search Table helps the user to search for a particular table and the results related to the search record is display.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The User can choose the table type, table capacity and also reserve table for particular date and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3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98" y="1941548"/>
            <a:ext cx="7207348" cy="4054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0B1AC-0DC2-A845-A356-C407401C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600891" y="1776549"/>
            <a:ext cx="579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6941" y="1941548"/>
            <a:ext cx="2873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Elevate your dining experience with our chefs' best creations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8552439" y="3254459"/>
            <a:ext cx="2821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In this Slide User can see different types of special items and there prices which attract the user more </a:t>
            </a:r>
            <a:r>
              <a:rPr lang="en-US" dirty="0" err="1">
                <a:latin typeface="+mj-lt"/>
              </a:rPr>
              <a:t>towords</a:t>
            </a:r>
            <a:r>
              <a:rPr lang="en-US" dirty="0">
                <a:latin typeface="+mj-lt"/>
              </a:rPr>
              <a:t> the café.</a:t>
            </a:r>
          </a:p>
        </p:txBody>
      </p:sp>
    </p:spTree>
    <p:extLst>
      <p:ext uri="{BB962C8B-B14F-4D97-AF65-F5344CB8AC3E}">
        <p14:creationId xmlns:p14="http://schemas.microsoft.com/office/powerpoint/2010/main" val="32692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18C00-2A86-0745-A761-7622BF47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25" y="1736760"/>
            <a:ext cx="8212605" cy="4619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15179" y="2029241"/>
            <a:ext cx="301023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"Contact Us" feature is a communication channel between customers and the owner, facilitating feedback and inquiries.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are offering a cafe's email address and phone number for contact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90" y="1836448"/>
            <a:ext cx="7582293" cy="426503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92ADE32-1826-AEF4-6538-BD4B39DA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17159" y="1984126"/>
            <a:ext cx="28872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About Us section plays a important role in creating a positive impression, building trust, and providing valuable information to customers</a:t>
            </a:r>
          </a:p>
        </p:txBody>
      </p:sp>
    </p:spTree>
    <p:extLst>
      <p:ext uri="{BB962C8B-B14F-4D97-AF65-F5344CB8AC3E}">
        <p14:creationId xmlns:p14="http://schemas.microsoft.com/office/powerpoint/2010/main" val="23630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687604"/>
            <a:ext cx="9382095" cy="753467"/>
          </a:xfrm>
        </p:spPr>
        <p:txBody>
          <a:bodyPr/>
          <a:lstStyle/>
          <a:p>
            <a:r>
              <a:rPr lang="en-GB" dirty="0"/>
              <a:t>Menu List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r="4845"/>
          <a:stretch/>
        </p:blipFill>
        <p:spPr>
          <a:xfrm>
            <a:off x="158620" y="1600795"/>
            <a:ext cx="6938348" cy="455523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D27EB4-5B67-13A2-B412-6420B114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08760" y="2551837"/>
            <a:ext cx="4597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Displays a list of menu items in a table also manages to display the updating, and deleting of menu items.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Error handling is implemented using  operators</a:t>
            </a:r>
          </a:p>
        </p:txBody>
      </p:sp>
    </p:spTree>
    <p:extLst>
      <p:ext uri="{BB962C8B-B14F-4D97-AF65-F5344CB8AC3E}">
        <p14:creationId xmlns:p14="http://schemas.microsoft.com/office/powerpoint/2010/main" val="3709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Gallery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200" y="2048069"/>
            <a:ext cx="7377723" cy="37426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99C0-A4B9-ECA8-F11F-6677642D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0515" y="1669143"/>
            <a:ext cx="2960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Our visual showcase of beautifully set tables and some happy moments.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0515" y="2941532"/>
            <a:ext cx="3018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 Explore our gallery for stunning visuals of the cafe ambience and delicious food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9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Profile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995" y="1888335"/>
            <a:ext cx="6995884" cy="39351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9EAEA-C598-FD9F-1153-545981EC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34906" y="2168253"/>
            <a:ext cx="3069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Update Profile helps in updating or editing the user details for his account</a:t>
            </a:r>
          </a:p>
        </p:txBody>
      </p:sp>
    </p:spTree>
    <p:extLst>
      <p:ext uri="{BB962C8B-B14F-4D97-AF65-F5344CB8AC3E}">
        <p14:creationId xmlns:p14="http://schemas.microsoft.com/office/powerpoint/2010/main" val="35422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55" y="2609532"/>
            <a:ext cx="4249645" cy="1821815"/>
          </a:xfrm>
        </p:spPr>
        <p:txBody>
          <a:bodyPr/>
          <a:lstStyle/>
          <a:p>
            <a:r>
              <a:rPr lang="en-GB" sz="5400" dirty="0"/>
              <a:t>Testing Reports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-428" r="10510" b="428"/>
          <a:stretch/>
        </p:blipFill>
        <p:spPr bwMode="auto">
          <a:xfrm>
            <a:off x="5709920" y="1422269"/>
            <a:ext cx="5255222" cy="4730818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E36FE6-944A-A5E2-4A97-6F32D6F4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2034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84FA4-493E-4179-9D63-D9682A1DCF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52500" y="1978200"/>
            <a:ext cx="7589044" cy="4162382"/>
          </a:xfrm>
        </p:spPr>
        <p:txBody>
          <a:bodyPr>
            <a:noAutofit/>
          </a:bodyPr>
          <a:lstStyle/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Century Gothic" panose="020B0502020202020204" pitchFamily="34" charset="0"/>
              </a:rPr>
              <a:t>Title</a:t>
            </a: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Contents </a:t>
            </a: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Century Gothic" panose="020B0502020202020204" pitchFamily="34" charset="0"/>
              </a:rPr>
              <a:t>Introduction</a:t>
            </a:r>
          </a:p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Objective</a:t>
            </a:r>
            <a:endParaRPr lang="en-US" b="1" dirty="0">
              <a:latin typeface="Century Gothic" panose="020B0502020202020204" pitchFamily="34" charset="0"/>
            </a:endParaRPr>
          </a:p>
          <a:p>
            <a:pPr defTabSz="457200">
              <a:spcBef>
                <a:spcPts val="201"/>
              </a:spcBef>
              <a:spcAft>
                <a:spcPts val="201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latin typeface="Century Gothic" panose="020B0502020202020204" pitchFamily="34" charset="0"/>
              </a:rPr>
              <a:t>Tools and Technologies</a:t>
            </a:r>
            <a:endParaRPr lang="en-US" b="1" dirty="0">
              <a:latin typeface="Century Gothic" panose="020B0502020202020204" pitchFamily="34" charset="0"/>
            </a:endParaRPr>
          </a:p>
          <a:p>
            <a:pPr defTabSz="457200">
              <a:spcBef>
                <a:spcPts val="201"/>
              </a:spcBef>
              <a:spcAft>
                <a:spcPts val="201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Century Gothic" panose="020B0502020202020204" pitchFamily="34" charset="0"/>
              </a:rPr>
              <a:t>Database Schema</a:t>
            </a:r>
            <a:endParaRPr lang="en-IN" b="1" dirty="0">
              <a:latin typeface="Century Gothic" panose="020B0502020202020204" pitchFamily="34" charset="0"/>
            </a:endParaRPr>
          </a:p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Admin and User Components</a:t>
            </a: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Cafe Table Reservation Website</a:t>
            </a: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Testing Reports</a:t>
            </a:r>
          </a:p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Postman Testing Reports</a:t>
            </a:r>
          </a:p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Conclusion</a:t>
            </a:r>
          </a:p>
          <a:p>
            <a:pPr lvl="0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FB14F1-47CD-4FE1-AA1F-503231E4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Contents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87982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42F4-FE32-44BB-9839-4B3199A6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Testing reports </a:t>
            </a:r>
            <a:r>
              <a:rPr lang="en-IN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TableModelTest</a:t>
            </a:r>
            <a:r>
              <a:rPr lang="en-GB" b="0" dirty="0"/>
              <a:t> </a:t>
            </a:r>
            <a:endParaRPr lang="en-IN" b="0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CCD29B9-32AC-4899-80D1-9ACDCF54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3" y="1489075"/>
            <a:ext cx="9499600" cy="50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CAD8-4E61-4AE1-9340-087F24A3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err="1">
                <a:effectLst/>
              </a:rPr>
              <a:t>UserModelTest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A3D59-3814-49DB-B900-820ABAC8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65" y="1751527"/>
            <a:ext cx="9038995" cy="44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C75F-A452-4693-8B69-3AE35011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err="1">
                <a:effectLst/>
                <a:latin typeface="Helvetica" pitchFamily="2" charset="0"/>
              </a:rPr>
              <a:t>MenuTest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2BB64-6394-4AA1-81EE-068099F8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5" y="1781748"/>
            <a:ext cx="9181989" cy="44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8F51-05AA-454E-882F-A0E3D81D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 Reports</a:t>
            </a:r>
            <a:b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menu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49727-4AD8-466D-A2E1-46CBC8E4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2306320"/>
            <a:ext cx="8636000" cy="40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9518-7187-463D-A726-A67D9DEC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Tables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46243-139C-4E38-B6ED-0EB56C7B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b="2703"/>
          <a:stretch/>
        </p:blipFill>
        <p:spPr>
          <a:xfrm>
            <a:off x="1038988" y="1670180"/>
            <a:ext cx="8980523" cy="476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0A0D-2C0D-4E56-A775-2F77D756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8BE21-66E1-4B43-97D2-81D91B76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10" y="1900428"/>
            <a:ext cx="9072880" cy="40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31E1-586C-4A37-A236-BE5486CD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1AE5-0136-4FBE-AF5F-10F336F98D0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In conclusion, the "Online Cafe Reservation" project is a comprehensive and ambitious endeavour aimed at revolutionizing the way cafe enthusiasts interact with their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favorite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cafes.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By leveraging the power of Java Microservice architecture and a modern tech stack including Spring Boot, Spring Cloud, Spring Data JPA, MySQL, Docker, and more, this project seeks to deliver a robust and scalable backend infrastructure.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427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6D2C-E05C-D858-D781-307471E5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88" y="2364402"/>
            <a:ext cx="3932237" cy="1600200"/>
          </a:xfrm>
        </p:spPr>
        <p:txBody>
          <a:bodyPr>
            <a:normAutofit/>
          </a:bodyPr>
          <a:lstStyle/>
          <a:p>
            <a:r>
              <a:rPr lang="en-US" sz="6000" b="1" dirty="0"/>
              <a:t>THANK YOU</a:t>
            </a:r>
            <a:endParaRPr lang="en-IN" sz="60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E1F1B9-7571-A2B2-E937-0C2AC76F78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r="7862"/>
          <a:stretch>
            <a:fillRect/>
          </a:stretch>
        </p:blipFill>
        <p:spPr>
          <a:xfrm>
            <a:off x="4765174" y="987425"/>
            <a:ext cx="7426826" cy="5864289"/>
          </a:xfrm>
        </p:spPr>
      </p:pic>
    </p:spTree>
    <p:extLst>
      <p:ext uri="{BB962C8B-B14F-4D97-AF65-F5344CB8AC3E}">
        <p14:creationId xmlns:p14="http://schemas.microsoft.com/office/powerpoint/2010/main" val="85498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2614-D334-40C9-9412-8ACADB1A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6D0B-573A-4D63-8F52-F0B98E82634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fast-paced world of today, people are constantly seeking convenient and efficient ways to dine out and enjoy their favorite meals at cafes and restaurants.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traditional method of making table reservations and interacting with cafes is evolving towards a more digital and user-friendly experience.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cater to this growing demand, our project aims to develop a modern and robust "Cafe Table Reservation System."</a:t>
            </a:r>
          </a:p>
        </p:txBody>
      </p:sp>
    </p:spTree>
    <p:extLst>
      <p:ext uri="{BB962C8B-B14F-4D97-AF65-F5344CB8AC3E}">
        <p14:creationId xmlns:p14="http://schemas.microsoft.com/office/powerpoint/2010/main" val="13635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FF53-F8C8-4098-AD7A-C647C1F582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2" y="1847851"/>
            <a:ext cx="9828845" cy="3665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is to create a comprehensive Backend RESTful Web Services infrastructure to power the Cafe Table Reservation System.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B190F8-6695-4D54-9DFE-60378EB4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Objectives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159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eb Security with Spring Boot | Training - inovex GmbH">
            <a:extLst>
              <a:ext uri="{FF2B5EF4-FFF2-40B4-BE49-F238E27FC236}">
                <a16:creationId xmlns:a16="http://schemas.microsoft.com/office/drawing/2014/main" id="{0B9C53A5-295A-4FBA-888C-CCFB882F6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0" b="23890"/>
          <a:stretch/>
        </p:blipFill>
        <p:spPr bwMode="auto">
          <a:xfrm>
            <a:off x="1397052" y="3290944"/>
            <a:ext cx="1532459" cy="8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ySQL logo and symbol, meaning, history, PNG">
            <a:extLst>
              <a:ext uri="{FF2B5EF4-FFF2-40B4-BE49-F238E27FC236}">
                <a16:creationId xmlns:a16="http://schemas.microsoft.com/office/drawing/2014/main" id="{96059284-A759-4094-87F2-392B8FD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52" y="781645"/>
            <a:ext cx="1426584" cy="8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ring-cloud | The Pragmatic Integrator">
            <a:extLst>
              <a:ext uri="{FF2B5EF4-FFF2-40B4-BE49-F238E27FC236}">
                <a16:creationId xmlns:a16="http://schemas.microsoft.com/office/drawing/2014/main" id="{1F44C97C-42A5-4E87-88DA-76466A0B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t="7445" r="-7047" b="8174"/>
          <a:stretch/>
        </p:blipFill>
        <p:spPr bwMode="auto">
          <a:xfrm>
            <a:off x="5629327" y="555980"/>
            <a:ext cx="1525686" cy="111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at Is GitHub? A Beginner's Introduction to GitHub | by Geetika Kaushik |  Medium">
            <a:extLst>
              <a:ext uri="{FF2B5EF4-FFF2-40B4-BE49-F238E27FC236}">
                <a16:creationId xmlns:a16="http://schemas.microsoft.com/office/drawing/2014/main" id="{A07BE1D7-BCA6-478E-9FE5-D099D6771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11695"/>
          <a:stretch/>
        </p:blipFill>
        <p:spPr bwMode="auto">
          <a:xfrm>
            <a:off x="3411681" y="1887537"/>
            <a:ext cx="1532459" cy="11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ostman's 2022 State of the API Report Finds APIs Dominate Software  Development | Business Wire">
            <a:extLst>
              <a:ext uri="{FF2B5EF4-FFF2-40B4-BE49-F238E27FC236}">
                <a16:creationId xmlns:a16="http://schemas.microsoft.com/office/drawing/2014/main" id="{2D8BFBB8-0B35-42E4-815B-6AE878ACB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-493" r="18107" b="493"/>
          <a:stretch/>
        </p:blipFill>
        <p:spPr bwMode="auto">
          <a:xfrm>
            <a:off x="8240232" y="1519115"/>
            <a:ext cx="1955820" cy="14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omcat Monitoring Template | InfluxData">
            <a:extLst>
              <a:ext uri="{FF2B5EF4-FFF2-40B4-BE49-F238E27FC236}">
                <a16:creationId xmlns:a16="http://schemas.microsoft.com/office/drawing/2014/main" id="{FDA1A43B-D4F5-4B1C-9CB4-F556B322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1" b="15949"/>
          <a:stretch/>
        </p:blipFill>
        <p:spPr bwMode="auto">
          <a:xfrm>
            <a:off x="5629327" y="3232898"/>
            <a:ext cx="1525686" cy="10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C816DC-6FA1-4D72-9F4D-404AC768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4970463"/>
            <a:ext cx="972026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IN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C6-8C42-4455-8843-9C163C81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Database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6B02F3-31AA-EF92-7A45-EACF1A78C59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1127059" y="2140941"/>
            <a:ext cx="9255805" cy="286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9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555A6-9E9E-48DC-BF8B-02C27B48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Admin and User Components</a:t>
            </a:r>
            <a:endParaRPr lang="en-IN" sz="4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90926B-D22D-422E-A359-CAB93B34D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5" b="17363"/>
          <a:stretch/>
        </p:blipFill>
        <p:spPr bwMode="auto">
          <a:xfrm>
            <a:off x="3019790" y="1948434"/>
            <a:ext cx="4803659" cy="432435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14F8-F0D7-4A93-979A-832C239E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Components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0061-3206-4B64-9B8E-3408283FBA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5257797" cy="4047753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Module</a:t>
            </a:r>
          </a:p>
          <a:p>
            <a:pPr marL="914400" lvl="1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914400" lvl="1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Module(CRUD)</a:t>
            </a:r>
          </a:p>
          <a:p>
            <a:pPr marL="914400" lvl="1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Module</a:t>
            </a:r>
          </a:p>
          <a:p>
            <a:pPr marL="914400" lvl="1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Module</a:t>
            </a:r>
          </a:p>
        </p:txBody>
      </p:sp>
      <p:pic>
        <p:nvPicPr>
          <p:cNvPr id="4" name="Content Placeholder 5" descr="nafinia-putra-Kwdp-0pok-I-unsplash.jpg">
            <a:extLst>
              <a:ext uri="{FF2B5EF4-FFF2-40B4-BE49-F238E27FC236}">
                <a16:creationId xmlns:a16="http://schemas.microsoft.com/office/drawing/2014/main" id="{AADA1034-1FB8-4B44-9A27-51491602884E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9780" y="1912208"/>
            <a:ext cx="5161176" cy="34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</TotalTime>
  <Words>970</Words>
  <Application>Microsoft Office PowerPoint</Application>
  <PresentationFormat>Widescreen</PresentationFormat>
  <Paragraphs>175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 Next LT Pro</vt:lpstr>
      <vt:lpstr>Calibri</vt:lpstr>
      <vt:lpstr>Calibri Light</vt:lpstr>
      <vt:lpstr>Century Gothic</vt:lpstr>
      <vt:lpstr>Helvetica</vt:lpstr>
      <vt:lpstr>Menlo</vt:lpstr>
      <vt:lpstr>Times New Roman</vt:lpstr>
      <vt:lpstr>Wingdings</vt:lpstr>
      <vt:lpstr>Office Theme</vt:lpstr>
      <vt:lpstr>CAFE Table RESERVATION system</vt:lpstr>
      <vt:lpstr>Team members</vt:lpstr>
      <vt:lpstr>Contents </vt:lpstr>
      <vt:lpstr>Introduction</vt:lpstr>
      <vt:lpstr>Objectives</vt:lpstr>
      <vt:lpstr>Tools and Technologies</vt:lpstr>
      <vt:lpstr>Database schema</vt:lpstr>
      <vt:lpstr>Admin and User Components</vt:lpstr>
      <vt:lpstr>Admin Components</vt:lpstr>
      <vt:lpstr>User Components</vt:lpstr>
      <vt:lpstr>Outcome</vt:lpstr>
      <vt:lpstr>Cafe Table Reservation Website</vt:lpstr>
      <vt:lpstr>Admin Login</vt:lpstr>
      <vt:lpstr>Logout Admin</vt:lpstr>
      <vt:lpstr>Confirm Reservation</vt:lpstr>
      <vt:lpstr>Reserved Tables</vt:lpstr>
      <vt:lpstr>Delete Menu Item</vt:lpstr>
      <vt:lpstr>Add Tables</vt:lpstr>
      <vt:lpstr>Update Menu Item</vt:lpstr>
      <vt:lpstr>User Register</vt:lpstr>
      <vt:lpstr>User Login</vt:lpstr>
      <vt:lpstr>Search Tables And Book</vt:lpstr>
      <vt:lpstr>Special Item</vt:lpstr>
      <vt:lpstr>Contact Us</vt:lpstr>
      <vt:lpstr>About Us</vt:lpstr>
      <vt:lpstr>Menu List</vt:lpstr>
      <vt:lpstr>Gallery</vt:lpstr>
      <vt:lpstr>Update Profile</vt:lpstr>
      <vt:lpstr>Testing Reports</vt:lpstr>
      <vt:lpstr>Testing reports TableModelTest </vt:lpstr>
      <vt:lpstr>UserModelTest</vt:lpstr>
      <vt:lpstr>MenuTest</vt:lpstr>
      <vt:lpstr>Postman Testing Reports Add menu</vt:lpstr>
      <vt:lpstr> Add Tables</vt:lpstr>
      <vt:lpstr>User Register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Table RESERVATION system</dc:title>
  <dc:creator>ankit kumar</dc:creator>
  <cp:lastModifiedBy>ankit kumar</cp:lastModifiedBy>
  <cp:revision>27</cp:revision>
  <dcterms:created xsi:type="dcterms:W3CDTF">2024-02-27T05:54:38Z</dcterms:created>
  <dcterms:modified xsi:type="dcterms:W3CDTF">2024-02-28T07:08:01Z</dcterms:modified>
</cp:coreProperties>
</file>